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4"/>
  </p:notesMasterIdLst>
  <p:sldIdLst>
    <p:sldId id="1117" r:id="rId8"/>
    <p:sldId id="1116" r:id="rId9"/>
    <p:sldId id="1492" r:id="rId10"/>
    <p:sldId id="1493" r:id="rId11"/>
    <p:sldId id="1428" r:id="rId12"/>
    <p:sldId id="1406" r:id="rId13"/>
    <p:sldId id="1442" r:id="rId14"/>
    <p:sldId id="1443" r:id="rId15"/>
    <p:sldId id="1379" r:id="rId16"/>
    <p:sldId id="1397" r:id="rId17"/>
    <p:sldId id="1398" r:id="rId18"/>
    <p:sldId id="1416" r:id="rId19"/>
    <p:sldId id="1417" r:id="rId20"/>
    <p:sldId id="1365" r:id="rId21"/>
    <p:sldId id="1418" r:id="rId22"/>
    <p:sldId id="1405" r:id="rId23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492"/>
            <p14:sldId id="1493"/>
            <p14:sldId id="1428"/>
            <p14:sldId id="1406"/>
            <p14:sldId id="1442"/>
            <p14:sldId id="1443"/>
            <p14:sldId id="1379"/>
            <p14:sldId id="1397"/>
            <p14:sldId id="1398"/>
            <p14:sldId id="1416"/>
            <p14:sldId id="1417"/>
            <p14:sldId id="1365"/>
            <p14:sldId id="1418"/>
          </p14:sldIdLst>
        </p14:section>
        <p14:section name="Untitled Section" id="{0FC1FF40-E33B-44CD-9835-1E91CFBE0606}">
          <p14:sldIdLst>
            <p14:sldId id="14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DDEC"/>
    <a:srgbClr val="249EBB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AC179-5F8C-4ED6-AED5-3C37FC391190}" v="5" dt="2022-07-22T12:40:26.737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7E832DF2-B67A-43E8-BE04-9065B760FC28}"/>
    <pc:docChg chg="undo custSel addSld delSld modSld modSection">
      <pc:chgData name="Drgona, Jan" userId="8107277a-43fb-42e1-8aa0-684adf187181" providerId="ADAL" clId="{7E832DF2-B67A-43E8-BE04-9065B760FC28}" dt="2022-05-23T20:33:23.899" v="269" actId="20577"/>
      <pc:docMkLst>
        <pc:docMk/>
      </pc:docMkLst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1244961172" sldId="273"/>
        </pc:sldMkLst>
      </pc:sldChg>
      <pc:sldChg chg="del">
        <pc:chgData name="Drgona, Jan" userId="8107277a-43fb-42e1-8aa0-684adf187181" providerId="ADAL" clId="{7E832DF2-B67A-43E8-BE04-9065B760FC28}" dt="2022-05-23T20:20:26.186" v="29" actId="47"/>
        <pc:sldMkLst>
          <pc:docMk/>
          <pc:sldMk cId="1165423220" sldId="281"/>
        </pc:sldMkLst>
      </pc:sldChg>
      <pc:sldChg chg="modSp mod">
        <pc:chgData name="Drgona, Jan" userId="8107277a-43fb-42e1-8aa0-684adf187181" providerId="ADAL" clId="{7E832DF2-B67A-43E8-BE04-9065B760FC28}" dt="2022-05-23T20:25:35.067" v="250" actId="20577"/>
        <pc:sldMkLst>
          <pc:docMk/>
          <pc:sldMk cId="2150487817" sldId="1085"/>
        </pc:sldMkLst>
        <pc:spChg chg="mod">
          <ac:chgData name="Drgona, Jan" userId="8107277a-43fb-42e1-8aa0-684adf187181" providerId="ADAL" clId="{7E832DF2-B67A-43E8-BE04-9065B760FC28}" dt="2022-05-23T20:25:35.067" v="250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3387073483" sldId="1114"/>
        </pc:sldMkLst>
      </pc:sldChg>
      <pc:sldChg chg="modSp mod">
        <pc:chgData name="Drgona, Jan" userId="8107277a-43fb-42e1-8aa0-684adf187181" providerId="ADAL" clId="{7E832DF2-B67A-43E8-BE04-9065B760FC28}" dt="2022-05-23T20:33:23.899" v="269" actId="20577"/>
        <pc:sldMkLst>
          <pc:docMk/>
          <pc:sldMk cId="1152154647" sldId="1117"/>
        </pc:sldMkLst>
        <pc:spChg chg="mod">
          <ac:chgData name="Drgona, Jan" userId="8107277a-43fb-42e1-8aa0-684adf187181" providerId="ADAL" clId="{7E832DF2-B67A-43E8-BE04-9065B760FC28}" dt="2022-05-23T20:33:23.899" v="269" actId="20577"/>
          <ac:spMkLst>
            <pc:docMk/>
            <pc:sldMk cId="1152154647" sldId="1117"/>
            <ac:spMk id="9" creationId="{4EEB77A5-9700-44F3-8BDA-933A0A9BA3FE}"/>
          </ac:spMkLst>
        </pc:spChg>
      </pc:sldChg>
      <pc:sldChg chg="del">
        <pc:chgData name="Drgona, Jan" userId="8107277a-43fb-42e1-8aa0-684adf187181" providerId="ADAL" clId="{7E832DF2-B67A-43E8-BE04-9065B760FC28}" dt="2022-05-23T20:21:44.279" v="36" actId="47"/>
        <pc:sldMkLst>
          <pc:docMk/>
          <pc:sldMk cId="2415648056" sldId="1138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1014634263" sldId="1147"/>
        </pc:sldMkLst>
      </pc:sldChg>
      <pc:sldChg chg="del">
        <pc:chgData name="Drgona, Jan" userId="8107277a-43fb-42e1-8aa0-684adf187181" providerId="ADAL" clId="{7E832DF2-B67A-43E8-BE04-9065B760FC28}" dt="2022-05-23T20:20:29.755" v="31" actId="47"/>
        <pc:sldMkLst>
          <pc:docMk/>
          <pc:sldMk cId="3922190018" sldId="1157"/>
        </pc:sldMkLst>
      </pc:sldChg>
      <pc:sldChg chg="del">
        <pc:chgData name="Drgona, Jan" userId="8107277a-43fb-42e1-8aa0-684adf187181" providerId="ADAL" clId="{7E832DF2-B67A-43E8-BE04-9065B760FC28}" dt="2022-05-23T20:20:28.780" v="30" actId="47"/>
        <pc:sldMkLst>
          <pc:docMk/>
          <pc:sldMk cId="189467470" sldId="1158"/>
        </pc:sldMkLst>
      </pc:sldChg>
      <pc:sldChg chg="del">
        <pc:chgData name="Drgona, Jan" userId="8107277a-43fb-42e1-8aa0-684adf187181" providerId="ADAL" clId="{7E832DF2-B67A-43E8-BE04-9065B760FC28}" dt="2022-05-23T20:21:37.165" v="35" actId="47"/>
        <pc:sldMkLst>
          <pc:docMk/>
          <pc:sldMk cId="1619659474" sldId="1165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2998728626" sldId="1166"/>
        </pc:sldMkLst>
      </pc:sldChg>
      <pc:sldChg chg="del">
        <pc:chgData name="Drgona, Jan" userId="8107277a-43fb-42e1-8aa0-684adf187181" providerId="ADAL" clId="{7E832DF2-B67A-43E8-BE04-9065B760FC28}" dt="2022-05-23T20:24:18.690" v="213" actId="47"/>
        <pc:sldMkLst>
          <pc:docMk/>
          <pc:sldMk cId="651697254" sldId="1357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4167338639" sldId="1399"/>
        </pc:sldMkLst>
      </pc:sldChg>
      <pc:sldChg chg="del">
        <pc:chgData name="Drgona, Jan" userId="8107277a-43fb-42e1-8aa0-684adf187181" providerId="ADAL" clId="{7E832DF2-B67A-43E8-BE04-9065B760FC28}" dt="2022-05-23T20:20:20.480" v="28" actId="47"/>
        <pc:sldMkLst>
          <pc:docMk/>
          <pc:sldMk cId="4255072086" sldId="1414"/>
        </pc:sldMkLst>
      </pc:sldChg>
      <pc:sldChg chg="del">
        <pc:chgData name="Drgona, Jan" userId="8107277a-43fb-42e1-8aa0-684adf187181" providerId="ADAL" clId="{7E832DF2-B67A-43E8-BE04-9065B760FC28}" dt="2022-05-23T20:20:16.753" v="27" actId="47"/>
        <pc:sldMkLst>
          <pc:docMk/>
          <pc:sldMk cId="2343652363" sldId="1415"/>
        </pc:sldMkLst>
      </pc:sldChg>
      <pc:sldChg chg="del">
        <pc:chgData name="Drgona, Jan" userId="8107277a-43fb-42e1-8aa0-684adf187181" providerId="ADAL" clId="{7E832DF2-B67A-43E8-BE04-9065B760FC28}" dt="2022-05-23T20:24:28.876" v="214" actId="47"/>
        <pc:sldMkLst>
          <pc:docMk/>
          <pc:sldMk cId="1350903343" sldId="1419"/>
        </pc:sldMkLst>
      </pc:sldChg>
      <pc:sldChg chg="add del">
        <pc:chgData name="Drgona, Jan" userId="8107277a-43fb-42e1-8aa0-684adf187181" providerId="ADAL" clId="{7E832DF2-B67A-43E8-BE04-9065B760FC28}" dt="2022-05-23T20:25:22.067" v="215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7E832DF2-B67A-43E8-BE04-9065B760FC28}" dt="2022-05-23T20:19:57.625" v="0" actId="47"/>
        <pc:sldMkLst>
          <pc:docMk/>
          <pc:sldMk cId="263674714" sldId="1423"/>
        </pc:sldMkLst>
      </pc:sldChg>
      <pc:sldChg chg="modSp add del mod">
        <pc:chgData name="Drgona, Jan" userId="8107277a-43fb-42e1-8aa0-684adf187181" providerId="ADAL" clId="{7E832DF2-B67A-43E8-BE04-9065B760FC28}" dt="2022-05-23T20:33:15.545" v="266" actId="20577"/>
        <pc:sldMkLst>
          <pc:docMk/>
          <pc:sldMk cId="4038752769" sldId="1424"/>
        </pc:sldMkLst>
        <pc:spChg chg="mod">
          <ac:chgData name="Drgona, Jan" userId="8107277a-43fb-42e1-8aa0-684adf187181" providerId="ADAL" clId="{7E832DF2-B67A-43E8-BE04-9065B760FC28}" dt="2022-05-23T20:33:15.545" v="266" actId="20577"/>
          <ac:spMkLst>
            <pc:docMk/>
            <pc:sldMk cId="4038752769" sldId="1424"/>
            <ac:spMk id="5" creationId="{EADD4A83-62CA-4BDB-9D5C-85B5BE0AAEE3}"/>
          </ac:spMkLst>
        </pc:spChg>
      </pc:sldChg>
      <pc:sldChg chg="del">
        <pc:chgData name="Drgona, Jan" userId="8107277a-43fb-42e1-8aa0-684adf187181" providerId="ADAL" clId="{7E832DF2-B67A-43E8-BE04-9065B760FC28}" dt="2022-05-23T20:20:53.393" v="32" actId="47"/>
        <pc:sldMkLst>
          <pc:docMk/>
          <pc:sldMk cId="1027847982" sldId="1427"/>
        </pc:sldMkLst>
      </pc:sldChg>
    </pc:docChg>
  </pc:docChgLst>
  <pc:docChgLst>
    <pc:chgData name="Drgona, Jan" userId="8107277a-43fb-42e1-8aa0-684adf187181" providerId="ADAL" clId="{898AC179-5F8C-4ED6-AED5-3C37FC391190}"/>
    <pc:docChg chg="undo custSel addSld delSld modSld sldOrd modSection">
      <pc:chgData name="Drgona, Jan" userId="8107277a-43fb-42e1-8aa0-684adf187181" providerId="ADAL" clId="{898AC179-5F8C-4ED6-AED5-3C37FC391190}" dt="2022-07-22T13:17:14.259" v="139"/>
      <pc:docMkLst>
        <pc:docMk/>
      </pc:docMkLst>
      <pc:sldChg chg="del">
        <pc:chgData name="Drgona, Jan" userId="8107277a-43fb-42e1-8aa0-684adf187181" providerId="ADAL" clId="{898AC179-5F8C-4ED6-AED5-3C37FC391190}" dt="2022-07-22T12:00:46.537" v="10" actId="47"/>
        <pc:sldMkLst>
          <pc:docMk/>
          <pc:sldMk cId="2150487817" sldId="1085"/>
        </pc:sldMkLst>
      </pc:sldChg>
      <pc:sldChg chg="del">
        <pc:chgData name="Drgona, Jan" userId="8107277a-43fb-42e1-8aa0-684adf187181" providerId="ADAL" clId="{898AC179-5F8C-4ED6-AED5-3C37FC391190}" dt="2022-07-22T11:59:47.775" v="7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898AC179-5F8C-4ED6-AED5-3C37FC391190}" dt="2022-07-22T12:00:54.345" v="11" actId="47"/>
        <pc:sldMkLst>
          <pc:docMk/>
          <pc:sldMk cId="2128004020" sldId="1100"/>
        </pc:sldMkLst>
      </pc:sldChg>
      <pc:sldChg chg="modSp mod modNotesTx">
        <pc:chgData name="Drgona, Jan" userId="8107277a-43fb-42e1-8aa0-684adf187181" providerId="ADAL" clId="{898AC179-5F8C-4ED6-AED5-3C37FC391190}" dt="2022-07-22T12:37:52.290" v="129" actId="20577"/>
        <pc:sldMkLst>
          <pc:docMk/>
          <pc:sldMk cId="1152154647" sldId="1117"/>
        </pc:sldMkLst>
        <pc:spChg chg="mod">
          <ac:chgData name="Drgona, Jan" userId="8107277a-43fb-42e1-8aa0-684adf187181" providerId="ADAL" clId="{898AC179-5F8C-4ED6-AED5-3C37FC391190}" dt="2022-07-22T12:37:20.725" v="128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898AC179-5F8C-4ED6-AED5-3C37FC391190}" dt="2022-07-22T12:20:34.872" v="23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898AC179-5F8C-4ED6-AED5-3C37FC391190}" dt="2022-07-22T11:58:15.604" v="0"/>
          <ac:spMkLst>
            <pc:docMk/>
            <pc:sldMk cId="1152154647" sldId="1117"/>
            <ac:spMk id="13" creationId="{287B4DED-D644-4A84-BE35-448A62CEC19C}"/>
          </ac:spMkLst>
        </pc:spChg>
      </pc:sldChg>
      <pc:sldChg chg="mod ord modShow">
        <pc:chgData name="Drgona, Jan" userId="8107277a-43fb-42e1-8aa0-684adf187181" providerId="ADAL" clId="{898AC179-5F8C-4ED6-AED5-3C37FC391190}" dt="2022-07-22T12:14:31.018" v="17"/>
        <pc:sldMkLst>
          <pc:docMk/>
          <pc:sldMk cId="3269200713" sldId="1405"/>
        </pc:sldMkLst>
      </pc:sldChg>
      <pc:sldChg chg="add mod modShow">
        <pc:chgData name="Drgona, Jan" userId="8107277a-43fb-42e1-8aa0-684adf187181" providerId="ADAL" clId="{898AC179-5F8C-4ED6-AED5-3C37FC391190}" dt="2022-07-22T13:10:35.159" v="134" actId="729"/>
        <pc:sldMkLst>
          <pc:docMk/>
          <pc:sldMk cId="1308743126" sldId="1416"/>
        </pc:sldMkLst>
      </pc:sldChg>
      <pc:sldChg chg="modSp mod modNotesTx">
        <pc:chgData name="Drgona, Jan" userId="8107277a-43fb-42e1-8aa0-684adf187181" providerId="ADAL" clId="{898AC179-5F8C-4ED6-AED5-3C37FC391190}" dt="2022-07-22T12:42:09.954" v="131" actId="20577"/>
        <pc:sldMkLst>
          <pc:docMk/>
          <pc:sldMk cId="892426157" sldId="1417"/>
        </pc:sldMkLst>
        <pc:spChg chg="mod">
          <ac:chgData name="Drgona, Jan" userId="8107277a-43fb-42e1-8aa0-684adf187181" providerId="ADAL" clId="{898AC179-5F8C-4ED6-AED5-3C37FC391190}" dt="2022-07-22T12:23:50.793" v="103" actId="20577"/>
          <ac:spMkLst>
            <pc:docMk/>
            <pc:sldMk cId="892426157" sldId="1417"/>
            <ac:spMk id="13" creationId="{A31A1DCA-581A-2A45-9F44-69EF7D36DA5E}"/>
          </ac:spMkLst>
        </pc:spChg>
      </pc:sldChg>
      <pc:sldChg chg="modSp add mod ord modShow">
        <pc:chgData name="Drgona, Jan" userId="8107277a-43fb-42e1-8aa0-684adf187181" providerId="ADAL" clId="{898AC179-5F8C-4ED6-AED5-3C37FC391190}" dt="2022-07-22T13:17:14.259" v="139"/>
        <pc:sldMkLst>
          <pc:docMk/>
          <pc:sldMk cId="3773397961" sldId="1418"/>
        </pc:sldMkLst>
        <pc:spChg chg="mod">
          <ac:chgData name="Drgona, Jan" userId="8107277a-43fb-42e1-8aa0-684adf187181" providerId="ADAL" clId="{898AC179-5F8C-4ED6-AED5-3C37FC391190}" dt="2022-07-22T12:21:28.974" v="95" actId="1076"/>
          <ac:spMkLst>
            <pc:docMk/>
            <pc:sldMk cId="3773397961" sldId="1418"/>
            <ac:spMk id="19" creationId="{EC1AC20F-ACA2-4D34-AF23-26B0B676A76E}"/>
          </ac:spMkLst>
        </pc:spChg>
      </pc:sldChg>
      <pc:sldChg chg="del">
        <pc:chgData name="Drgona, Jan" userId="8107277a-43fb-42e1-8aa0-684adf187181" providerId="ADAL" clId="{898AC179-5F8C-4ED6-AED5-3C37FC391190}" dt="2022-07-22T12:00:54.345" v="1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898AC179-5F8C-4ED6-AED5-3C37FC391190}" dt="2022-07-22T12:10:34.974" v="14" actId="47"/>
        <pc:sldMkLst>
          <pc:docMk/>
          <pc:sldMk cId="4038752769" sldId="1424"/>
        </pc:sldMkLst>
      </pc:sldChg>
      <pc:sldChg chg="del">
        <pc:chgData name="Drgona, Jan" userId="8107277a-43fb-42e1-8aa0-684adf187181" providerId="ADAL" clId="{898AC179-5F8C-4ED6-AED5-3C37FC391190}" dt="2022-07-22T12:01:05.948" v="13" actId="47"/>
        <pc:sldMkLst>
          <pc:docMk/>
          <pc:sldMk cId="3081187401" sldId="1426"/>
        </pc:sldMkLst>
      </pc:sldChg>
      <pc:sldChg chg="add">
        <pc:chgData name="Drgona, Jan" userId="8107277a-43fb-42e1-8aa0-684adf187181" providerId="ADAL" clId="{898AC179-5F8C-4ED6-AED5-3C37FC391190}" dt="2022-07-22T12:00:35.900" v="9"/>
        <pc:sldMkLst>
          <pc:docMk/>
          <pc:sldMk cId="1814475715" sldId="1442"/>
        </pc:sldMkLst>
      </pc:sldChg>
      <pc:sldChg chg="add">
        <pc:chgData name="Drgona, Jan" userId="8107277a-43fb-42e1-8aa0-684adf187181" providerId="ADAL" clId="{898AC179-5F8C-4ED6-AED5-3C37FC391190}" dt="2022-07-22T12:01:01.586" v="12"/>
        <pc:sldMkLst>
          <pc:docMk/>
          <pc:sldMk cId="3588078647" sldId="1443"/>
        </pc:sldMkLst>
      </pc:sldChg>
      <pc:sldChg chg="add">
        <pc:chgData name="Drgona, Jan" userId="8107277a-43fb-42e1-8aa0-684adf187181" providerId="ADAL" clId="{898AC179-5F8C-4ED6-AED5-3C37FC391190}" dt="2022-07-22T11:59:49.463" v="8"/>
        <pc:sldMkLst>
          <pc:docMk/>
          <pc:sldMk cId="2043156658" sldId="1492"/>
        </pc:sldMkLst>
      </pc:sldChg>
      <pc:sldChg chg="add">
        <pc:chgData name="Drgona, Jan" userId="8107277a-43fb-42e1-8aa0-684adf187181" providerId="ADAL" clId="{898AC179-5F8C-4ED6-AED5-3C37FC391190}" dt="2022-07-22T11:59:49.463" v="8"/>
        <pc:sldMkLst>
          <pc:docMk/>
          <pc:sldMk cId="2215495862" sldId="14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14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2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59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37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2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C4593-6C0D-B247-9509-FD76EB3AA2C5}"/>
              </a:ext>
            </a:extLst>
          </p:cNvPr>
          <p:cNvSpPr txBox="1"/>
          <p:nvPr userDrawn="1"/>
        </p:nvSpPr>
        <p:spPr>
          <a:xfrm>
            <a:off x="5243106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July 22, 2022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76173-E7A4-6845-B498-8A24A786A5CE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E1297-37AC-4EB2-B35C-7B1315CE4A10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545FCEA4-7779-1042-AD6E-0C8569B938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3AECD-7371-2A46-B5FE-F7A56589537C}"/>
              </a:ext>
            </a:extLst>
          </p:cNvPr>
          <p:cNvSpPr txBox="1"/>
          <p:nvPr userDrawn="1"/>
        </p:nvSpPr>
        <p:spPr>
          <a:xfrm>
            <a:off x="5327232" y="6482231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22,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7/22/2022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7/22/2022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7/22/2022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7/22/2022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7/22/2022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7/22/2022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7/22/2022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July 22, 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7/22/2022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7/22/2022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7/22/2022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7/22/2022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7/22/2022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7/22/2022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7/22/2022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July 22,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FE453-0240-48C6-8A74-5DB277357FCF}"/>
              </a:ext>
            </a:extLst>
          </p:cNvPr>
          <p:cNvSpPr txBox="1"/>
          <p:nvPr userDrawn="1"/>
        </p:nvSpPr>
        <p:spPr>
          <a:xfrm>
            <a:off x="5327232" y="6436398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243106" y="6482231"/>
            <a:ext cx="170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327232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gif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arxiv.org/abs/2004.11184" TargetMode="External"/><Relationship Id="rId4" Type="http://schemas.openxmlformats.org/officeDocument/2006/relationships/image" Target="../media/image3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tiff"/><Relationship Id="rId7" Type="http://schemas.openxmlformats.org/officeDocument/2006/relationships/image" Target="../media/image48.svg"/><Relationship Id="rId12" Type="http://schemas.openxmlformats.org/officeDocument/2006/relationships/hyperlink" Target="https://github.com/pnnl/neuromancer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42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hyperlink" Target="https://github.com/pnnl/sli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xiv.org/abs/2205.10728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arxiv.org/abs/1904.12901" TargetMode="Externa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png"/><Relationship Id="rId4" Type="http://schemas.openxmlformats.org/officeDocument/2006/relationships/hyperlink" Target="https://github.com/pnnl/neuromanc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0.png"/><Relationship Id="rId4" Type="http://schemas.openxmlformats.org/officeDocument/2006/relationships/hyperlink" Target="https://arxiv.org/abs/2011.0369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339" y="1810263"/>
            <a:ext cx="4097343" cy="1132834"/>
          </a:xfrm>
        </p:spPr>
        <p:txBody>
          <a:bodyPr/>
          <a:lstStyle/>
          <a:p>
            <a:r>
              <a:rPr lang="en-US" sz="2400" dirty="0"/>
              <a:t>Differentiable Optimization as Lingua Franca for Scientific Machine Learning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9812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July 22, 2022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12B78-9AE5-9F40-A5C2-AD14D05E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515432"/>
            <a:ext cx="43135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</a:t>
            </a:r>
            <a:r>
              <a:rPr lang="en-US" sz="1400" dirty="0"/>
              <a:t>Ethan King, Shrirang Abhyankar, Sayak Mukherjee, Mahantesh Halappanavar,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452265"/>
            <a:ext cx="420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2022 Sandia Machine Learning and Deep Learning (MLDL) Workshop</a:t>
            </a:r>
            <a:endParaRPr lang="en-US" sz="15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br>
              <a:rPr lang="en-US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sz="2800" dirty="0"/>
              <a:t>Learning to Stabilize Unstable System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01"/>
          <a:stretch/>
        </p:blipFill>
        <p:spPr>
          <a:xfrm>
            <a:off x="1889632" y="1404429"/>
            <a:ext cx="4723688" cy="14282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954450" y="1511955"/>
            <a:ext cx="162095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setup:</a:t>
            </a:r>
            <a:endParaRPr lang="en-US" sz="1500" dirty="0"/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8" y="4433892"/>
            <a:ext cx="4618176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58" y="1252148"/>
            <a:ext cx="4383318" cy="3287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89" t="7155"/>
          <a:stretch/>
        </p:blipFill>
        <p:spPr>
          <a:xfrm>
            <a:off x="7109537" y="4506869"/>
            <a:ext cx="2293312" cy="2112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F22F9-2595-4D03-A095-8F06FAEF3FE2}"/>
              </a:ext>
            </a:extLst>
          </p:cNvPr>
          <p:cNvSpPr txBox="1"/>
          <p:nvPr/>
        </p:nvSpPr>
        <p:spPr>
          <a:xfrm>
            <a:off x="915669" y="6067468"/>
            <a:ext cx="5788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7"/>
              </a:rPr>
              <a:t>https://arxiv.org/abs/2004.11184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9D12D3C-A15B-4052-A08A-2DBD8B58F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708" y="3645157"/>
            <a:ext cx="3475080" cy="2401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41696-F822-44F9-9219-D711F8BB6D2F}"/>
              </a:ext>
            </a:extLst>
          </p:cNvPr>
          <p:cNvSpPr/>
          <p:nvPr/>
        </p:nvSpPr>
        <p:spPr>
          <a:xfrm>
            <a:off x="960592" y="3789711"/>
            <a:ext cx="181011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formulation: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B2187-E482-4B51-BFC7-6D9D58FC6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043" y="2940178"/>
            <a:ext cx="3574471" cy="3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/>
          <a:lstStyle/>
          <a:p>
            <a:r>
              <a:rPr lang="en-US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976520" y="5865979"/>
            <a:ext cx="5862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2325"/>
            <a:ext cx="6092686" cy="456951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369939"/>
            <a:ext cx="6026150" cy="4519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CC7E65-A4A1-40B0-93CE-CCF28F5F1E24}"/>
              </a:ext>
            </a:extLst>
          </p:cNvPr>
          <p:cNvSpPr txBox="1"/>
          <p:nvPr/>
        </p:nvSpPr>
        <p:spPr>
          <a:xfrm>
            <a:off x="6906867" y="5880065"/>
            <a:ext cx="5132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https://arxiv.org/abs/2004.11184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088065" cy="1092483"/>
          </a:xfrm>
        </p:spPr>
        <p:txBody>
          <a:bodyPr/>
          <a:lstStyle/>
          <a:p>
            <a:r>
              <a:rPr lang="en-US" sz="2600"/>
              <a:t>Stochastic Differentiable Predictive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BCD59-C906-4EEF-84E3-34A50C620A4D}"/>
              </a:ext>
            </a:extLst>
          </p:cNvPr>
          <p:cNvSpPr txBox="1"/>
          <p:nvPr/>
        </p:nvSpPr>
        <p:spPr>
          <a:xfrm>
            <a:off x="6539951" y="5841415"/>
            <a:ext cx="5461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200" dirty="0"/>
              <a:t>Jan Drgona, Sayak Mukherjee, Aaron Tuor, Mahantesh Halappanavar, Draguna Vrabie</a:t>
            </a:r>
            <a:r>
              <a:rPr lang="en-US" sz="1200" b="1" dirty="0"/>
              <a:t>, Learning Stochastic Parametric Differentiable Predictive Control Policies</a:t>
            </a:r>
            <a:r>
              <a:rPr lang="en-US" sz="1200" dirty="0"/>
              <a:t>, arXiv:2203.01447, to appear at IFAC ROCOND 2022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E229EFB-CCDD-49FB-ABEA-4CF6230B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65" y="1485373"/>
            <a:ext cx="4044448" cy="2427688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8F87494E-0036-4F27-82FD-D0270DA0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059" y="1883097"/>
            <a:ext cx="5293413" cy="3889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76B4E-2091-442E-8DD0-0BB447B1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46"/>
          <a:stretch/>
        </p:blipFill>
        <p:spPr>
          <a:xfrm>
            <a:off x="2243201" y="3940863"/>
            <a:ext cx="3486075" cy="26987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0BAB68-18E8-4BEC-B9A8-7E0725F29B55}"/>
              </a:ext>
            </a:extLst>
          </p:cNvPr>
          <p:cNvSpPr/>
          <p:nvPr/>
        </p:nvSpPr>
        <p:spPr>
          <a:xfrm>
            <a:off x="889953" y="2470044"/>
            <a:ext cx="1241045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Stochastic</a:t>
            </a:r>
          </a:p>
          <a:p>
            <a:r>
              <a:rPr lang="en-US" sz="1667"/>
              <a:t>formulation</a:t>
            </a:r>
            <a:endParaRPr lang="en-US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234E4-1C9D-411E-A1FC-7C600FE54906}"/>
              </a:ext>
            </a:extLst>
          </p:cNvPr>
          <p:cNvSpPr/>
          <p:nvPr/>
        </p:nvSpPr>
        <p:spPr>
          <a:xfrm>
            <a:off x="856932" y="4924235"/>
            <a:ext cx="1455848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Robustness </a:t>
            </a:r>
          </a:p>
          <a:p>
            <a:r>
              <a:rPr lang="en-US" sz="1667"/>
              <a:t>to state noise</a:t>
            </a:r>
            <a:endParaRPr lang="en-US" sz="1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045B6-273A-418C-8D58-F5DB9114DD05}"/>
              </a:ext>
            </a:extLst>
          </p:cNvPr>
          <p:cNvSpPr/>
          <p:nvPr/>
        </p:nvSpPr>
        <p:spPr>
          <a:xfrm>
            <a:off x="7728903" y="1571205"/>
            <a:ext cx="3125201" cy="34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70"/>
              <a:t>Stochastic obstacle avoidance</a:t>
            </a:r>
          </a:p>
        </p:txBody>
      </p:sp>
      <p:sp>
        <p:nvSpPr>
          <p:cNvPr id="12" name="Speech Bubble: Rectangle with Corners Rounded 8">
            <a:extLst>
              <a:ext uri="{FF2B5EF4-FFF2-40B4-BE49-F238E27FC236}">
                <a16:creationId xmlns:a16="http://schemas.microsoft.com/office/drawing/2014/main" id="{6EC7F2B0-3142-1298-171A-289654A87D19}"/>
              </a:ext>
            </a:extLst>
          </p:cNvPr>
          <p:cNvSpPr/>
          <p:nvPr/>
        </p:nvSpPr>
        <p:spPr>
          <a:xfrm>
            <a:off x="4884760" y="2634232"/>
            <a:ext cx="1565735" cy="364404"/>
          </a:xfrm>
          <a:prstGeom prst="wedgeRoundRectCallout">
            <a:avLst>
              <a:gd name="adj1" fmla="val -49325"/>
              <a:gd name="adj2" fmla="val 739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6" name="Speech Bubble: Rectangle with Corners Rounded 10">
            <a:extLst>
              <a:ext uri="{FF2B5EF4-FFF2-40B4-BE49-F238E27FC236}">
                <a16:creationId xmlns:a16="http://schemas.microsoft.com/office/drawing/2014/main" id="{902A4D4E-EC35-0DCC-95B6-1C1E5E363CF2}"/>
              </a:ext>
            </a:extLst>
          </p:cNvPr>
          <p:cNvSpPr/>
          <p:nvPr/>
        </p:nvSpPr>
        <p:spPr>
          <a:xfrm>
            <a:off x="5038977" y="3548657"/>
            <a:ext cx="1565736" cy="364404"/>
          </a:xfrm>
          <a:prstGeom prst="wedgeRoundRectCallout">
            <a:avLst>
              <a:gd name="adj1" fmla="val -56514"/>
              <a:gd name="adj2" fmla="val -900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Uncertainties</a:t>
            </a:r>
          </a:p>
        </p:txBody>
      </p:sp>
    </p:spTree>
    <p:extLst>
      <p:ext uri="{BB962C8B-B14F-4D97-AF65-F5344CB8AC3E}">
        <p14:creationId xmlns:p14="http://schemas.microsoft.com/office/powerpoint/2010/main" val="1308743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Minimal loss in solution 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899698" y="5922434"/>
            <a:ext cx="70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 King, </a:t>
            </a:r>
            <a:r>
              <a:rPr lang="en-US" sz="1200" dirty="0">
                <a:cs typeface="Arial"/>
              </a:rPr>
              <a:t>Ján Drgoňa, </a:t>
            </a:r>
            <a:r>
              <a:rPr lang="en-US" sz="1200" dirty="0"/>
              <a:t>Aaron Tuor, Shrirang Abhyankar, Craig Bakker, Arnab Bhattacharya, Draguna Vrabie, </a:t>
            </a:r>
            <a:r>
              <a:rPr lang="en-US" sz="1200" b="1" dirty="0"/>
              <a:t>Koopman-based Differentiable Predictive Control for the Dynamics-Aware Economic Dispatch Problem</a:t>
            </a:r>
            <a:r>
              <a:rPr lang="en-US" sz="1200" dirty="0"/>
              <a:t>, The 2022 American Control Conference (ACC)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A22A6D3-5AA8-4E78-9375-3864028A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083" y="2250891"/>
            <a:ext cx="2283553" cy="1432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FADD-FA58-43C2-8804-25DDBCA3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110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A3B2715-5D95-45C4-A29E-D20A664E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36" y="2662404"/>
            <a:ext cx="1847977" cy="101544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9894262-A09A-423E-81C8-72260E227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062" y="1523738"/>
            <a:ext cx="1838551" cy="103350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E837FB-8319-4B24-A787-7C040770A7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9772" y="603481"/>
            <a:ext cx="2874533" cy="1530367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724C4C-DE19-478E-8928-9F77EC5F7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49" y="5133443"/>
            <a:ext cx="2003123" cy="143277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30044AB-3ABE-48AB-B05D-B2677A83EF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76" y="4465142"/>
            <a:ext cx="2617637" cy="2112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175EF0-3A9E-4BC3-A33E-96D6127AA7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373" r="5350" b="12182"/>
          <a:stretch/>
        </p:blipFill>
        <p:spPr>
          <a:xfrm>
            <a:off x="5374963" y="2260281"/>
            <a:ext cx="2471188" cy="1198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6C42BC-96BA-4ECF-8207-D7B1521C8EC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50000"/>
          <a:stretch/>
        </p:blipFill>
        <p:spPr>
          <a:xfrm>
            <a:off x="5430774" y="3653198"/>
            <a:ext cx="2575719" cy="655574"/>
          </a:xfrm>
          <a:prstGeom prst="rect">
            <a:avLst/>
          </a:prstGeom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82073" y="1562914"/>
            <a:ext cx="4492890" cy="4560617"/>
          </a:xfrm>
        </p:spPr>
        <p:txBody>
          <a:bodyPr vert="horz" lIns="76200" tIns="38100" rIns="76200" bIns="38100" rtlCol="0" anchor="t">
            <a:normAutofit fontScale="92500" lnSpcReduction="20000"/>
          </a:bodyPr>
          <a:lstStyle/>
          <a:p>
            <a:r>
              <a:rPr lang="en-US" sz="2000" b="1" dirty="0" err="1">
                <a:latin typeface="Arial"/>
                <a:cs typeface="Arial"/>
              </a:rPr>
              <a:t>NeuroMANCER</a:t>
            </a:r>
            <a:endParaRPr lang="en-US" sz="2000" b="1" dirty="0">
              <a:latin typeface="Arial"/>
              <a:cs typeface="Arial"/>
            </a:endParaRPr>
          </a:p>
          <a:p>
            <a:pPr lvl="1"/>
            <a:r>
              <a:rPr lang="en-US" sz="1800" dirty="0"/>
              <a:t>Differentiable programming</a:t>
            </a:r>
          </a:p>
          <a:p>
            <a:pPr lvl="1"/>
            <a:r>
              <a:rPr lang="en-US" sz="1800" dirty="0"/>
              <a:t>Parametric programming</a:t>
            </a:r>
          </a:p>
          <a:p>
            <a:pPr lvl="1"/>
            <a:r>
              <a:rPr lang="en-US" sz="1800" dirty="0"/>
              <a:t>Constrained optimization</a:t>
            </a:r>
          </a:p>
          <a:p>
            <a:pPr lvl="1"/>
            <a:r>
              <a:rPr lang="en-US" sz="1800" dirty="0"/>
              <a:t>Dynamical modeling and control</a:t>
            </a:r>
          </a:p>
          <a:p>
            <a:r>
              <a:rPr lang="en-US" sz="2000" b="1" dirty="0">
                <a:latin typeface="Arial"/>
                <a:cs typeface="Arial"/>
              </a:rPr>
              <a:t>Ongoing work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Constrained optimization solvers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Graph neural networks (GNNs)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Mixed-integer programs (MIP)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Uncertainty Quantification (UQ)</a:t>
            </a:r>
          </a:p>
          <a:p>
            <a:r>
              <a:rPr lang="en-US" sz="2000" b="1" dirty="0">
                <a:latin typeface="Arial"/>
                <a:cs typeface="Arial"/>
              </a:rPr>
              <a:t>Long-Term Vision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800" dirty="0">
                <a:latin typeface="Arial"/>
                <a:cs typeface="Arial"/>
              </a:rPr>
              <a:t>Causal discovery, dynamical coupling, sensitivity, structure, and stability analysis, machine reasoning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Solving large-scale non-convex parametric constrained optimization problems</a:t>
            </a:r>
          </a:p>
          <a:p>
            <a:pPr marL="457182" lvl="1" indent="0">
              <a:buNone/>
            </a:pPr>
            <a:endParaRPr lang="en-US" sz="1800" dirty="0">
              <a:latin typeface="Arial"/>
              <a:cs typeface="Arial"/>
              <a:hlinkClick r:id="rId12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D70817-D2B5-4B5D-8C54-A80CFE0F4B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0678" y="5167314"/>
            <a:ext cx="2003123" cy="15072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D4665C-66DA-4D31-B592-CB792B84FAE4}"/>
              </a:ext>
            </a:extLst>
          </p:cNvPr>
          <p:cNvSpPr txBox="1"/>
          <p:nvPr/>
        </p:nvSpPr>
        <p:spPr>
          <a:xfrm>
            <a:off x="612057" y="5849828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 dirty="0">
                <a:latin typeface="Arial"/>
                <a:cs typeface="Arial"/>
                <a:hlinkClick r:id="rId12"/>
              </a:rPr>
              <a:t>https://github.com/pnnl/neuromancer</a:t>
            </a:r>
            <a:endParaRPr lang="en-US" dirty="0">
              <a:latin typeface="Arial"/>
              <a:cs typeface="Arial"/>
            </a:endParaRPr>
          </a:p>
          <a:p>
            <a:pPr marL="457182" lvl="1"/>
            <a:r>
              <a:rPr lang="en-US" sz="1800" dirty="0">
                <a:hlinkClick r:id="rId14"/>
              </a:rPr>
              <a:t>https://github.com/pnnl/slim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9C617D6E-8642-4559-99E2-B3EC37747F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2601" y="3738334"/>
            <a:ext cx="3939043" cy="13818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CD83DEFE-3CE4-40AF-B934-E4C10ED9B2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2547" y="627331"/>
            <a:ext cx="1652981" cy="15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175409" cy="1092483"/>
          </a:xfrm>
        </p:spPr>
        <p:txBody>
          <a:bodyPr/>
          <a:lstStyle/>
          <a:p>
            <a:r>
              <a:rPr lang="en-US" sz="2400"/>
              <a:t>Learning Stable Policies via Neural Lyapunov</a:t>
            </a:r>
            <a:br>
              <a:rPr lang="en-US" sz="2400"/>
            </a:br>
            <a:r>
              <a:rPr lang="en-US" sz="2400"/>
              <a:t>Differentiable Predictive Control </a:t>
            </a:r>
            <a:endParaRPr lang="en-US" sz="2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68" y="1261108"/>
            <a:ext cx="8175409" cy="23188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057283"/>
            <a:ext cx="10265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Sayak Mukherjee, Ján Drgoňa, Aaron Tuor, Mahantesh Halappanavar, Draguna Vrabie, </a:t>
            </a:r>
            <a:r>
              <a:rPr lang="en-US" sz="1200" b="1" dirty="0"/>
              <a:t>Neural Lyapunov Differentiable Predictive Control</a:t>
            </a:r>
            <a:r>
              <a:rPr lang="en-US" sz="1200" dirty="0"/>
              <a:t>, </a:t>
            </a:r>
            <a:r>
              <a:rPr lang="en-US" sz="1200" b="0" u="none" strike="noStrike" dirty="0">
                <a:effectLst/>
                <a:hlinkClick r:id="rId6"/>
              </a:rPr>
              <a:t>arXiv:2205.10728</a:t>
            </a:r>
            <a:r>
              <a:rPr lang="en-US" sz="1200" b="1" u="none" strike="noStrike" dirty="0"/>
              <a:t>, </a:t>
            </a:r>
            <a:r>
              <a:rPr lang="en-US" sz="1200" u="none" strike="noStrike" dirty="0"/>
              <a:t>accepted to IEEE </a:t>
            </a:r>
            <a:r>
              <a:rPr lang="en-US" sz="1200" dirty="0"/>
              <a:t>Conference on Decision and Control, </a:t>
            </a:r>
            <a:r>
              <a:rPr lang="en-US" sz="1200" u="none" strike="noStrike" dirty="0"/>
              <a:t>2022</a:t>
            </a:r>
            <a:endParaRPr lang="en-US" sz="1200" dirty="0">
              <a:effectLst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vs Deep Reinforcement Learning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787810" y="3097297"/>
            <a:ext cx="1719763" cy="226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2507572" y="2828649"/>
            <a:ext cx="2028583" cy="271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2991228" y="1411044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cs typeface="Arial"/>
              </a:rPr>
              <a:t>MPC</a:t>
            </a: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8444796" y="1440549"/>
            <a:ext cx="527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RL</a:t>
            </a:r>
            <a:endParaRPr lang="en-US" sz="15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9444318" y="2828649"/>
            <a:ext cx="2440919" cy="27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6888266" y="2828649"/>
            <a:ext cx="2393412" cy="27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6658708" y="1913703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Everywhere where you have reliable digital environment model, mostly discrete action space, and you can use massive compute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4522448" y="2810481"/>
            <a:ext cx="2104637" cy="2740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921005" y="5748623"/>
            <a:ext cx="93075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Drgona J., J. Arroyo, I.C. Figueroa, D. Blum, K. Arendt, D. Kim, and E.P.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, J. Oravec, M. Wetter, D. L. Vrabie, L. Helsen. 2020. "All You Need to Know About Model Predictive Control for Buildings." Annual Reviews in Control, September 29, 2020</a:t>
            </a:r>
            <a:r>
              <a:rPr lang="en-US" sz="1200" dirty="0"/>
              <a:t> </a:t>
            </a:r>
          </a:p>
          <a:p>
            <a:r>
              <a:rPr lang="en-US" sz="1200" dirty="0"/>
              <a:t>G. </a:t>
            </a:r>
            <a:r>
              <a:rPr lang="en-US" sz="1200" dirty="0" err="1"/>
              <a:t>Dulac</a:t>
            </a:r>
            <a:r>
              <a:rPr lang="en-US" sz="1200" dirty="0"/>
              <a:t>-Arnold, D. J. Mankowitz, and T. Hester, “Challenges of real-world reinforcement learning,”, 2019. </a:t>
            </a:r>
          </a:p>
          <a:p>
            <a:r>
              <a:rPr lang="en-US" sz="1200" dirty="0">
                <a:hlinkClick r:id="rId6"/>
              </a:rPr>
              <a:t>http://arxiv.org/abs/1904.12901</a:t>
            </a:r>
            <a:r>
              <a:rPr lang="en-US" sz="1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60D68-72FC-4DDA-B8A1-21F6DE1F4610}"/>
              </a:ext>
            </a:extLst>
          </p:cNvPr>
          <p:cNvSpPr txBox="1"/>
          <p:nvPr/>
        </p:nvSpPr>
        <p:spPr>
          <a:xfrm>
            <a:off x="1173747" y="1917957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500" dirty="0"/>
              <a:t>The rest is model predictive control (MPC).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dirty="0" err="1"/>
              <a:t>SciML</a:t>
            </a:r>
            <a:r>
              <a:rPr lang="en-US" dirty="0"/>
              <a:t> Motivation and Aims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1" y="1714500"/>
            <a:ext cx="6291470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Objectives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Domain-agnostic software and algorithmic framework</a:t>
            </a:r>
          </a:p>
          <a:p>
            <a:pPr lvl="1"/>
            <a:r>
              <a:rPr lang="en-US" sz="1600" dirty="0"/>
              <a:t>Scientific computing enhanced by data science</a:t>
            </a:r>
          </a:p>
          <a:p>
            <a:pPr lvl="1"/>
            <a:r>
              <a:rPr lang="en-US" sz="1600" dirty="0"/>
              <a:t>Algorithmic speedups enhanced with HPC</a:t>
            </a:r>
          </a:p>
          <a:p>
            <a:r>
              <a:rPr lang="en-US" sz="1800" b="1" dirty="0"/>
              <a:t>Applications</a:t>
            </a:r>
            <a:r>
              <a:rPr lang="en-US" sz="1800" dirty="0"/>
              <a:t>: Optimization, modeling and control of dynamical systems (ODE, PDE, DAE, Hybrid systems)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323" y="1689688"/>
            <a:ext cx="3349591" cy="212990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124084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5975328"/>
            <a:ext cx="2705334" cy="563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CB940F-FD0C-4209-A611-CE963421C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8259" y="3933881"/>
            <a:ext cx="4322510" cy="20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Optimization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5" y="1529750"/>
            <a:ext cx="216277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88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053153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623301" y="1529750"/>
            <a:ext cx="20313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Imitation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298558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689179"/>
            <a:ext cx="2650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solution for 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computationally demanding in real-time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702159"/>
            <a:ext cx="2537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2" y="4686991"/>
            <a:ext cx="2480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697707"/>
            <a:ext cx="269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classically can’t handle constraints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Optimization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93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053153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623301" y="1529750"/>
            <a:ext cx="20313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Imitation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298558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689179"/>
            <a:ext cx="2650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solution for 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computationally demanding in real-time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702159"/>
            <a:ext cx="2537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2" y="4686991"/>
            <a:ext cx="2480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697707"/>
            <a:ext cx="269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classically can’t handle constraints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72D115E-E912-45C7-8994-C7EBA29197E5}"/>
              </a:ext>
            </a:extLst>
          </p:cNvPr>
          <p:cNvSpPr/>
          <p:nvPr/>
        </p:nvSpPr>
        <p:spPr>
          <a:xfrm>
            <a:off x="1129072" y="5797106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Differentiable parametric programming (DPP): </a:t>
            </a:r>
            <a:r>
              <a:rPr lang="en-US" sz="2000" dirty="0"/>
              <a:t>a unifying approach for data-driven parametric programming optimization with solutions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54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</a:t>
            </a:r>
            <a:br>
              <a:rPr lang="en-US" dirty="0"/>
            </a:br>
            <a:r>
              <a:rPr lang="en-US" dirty="0"/>
              <a:t>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</a:t>
            </a:r>
            <a:br>
              <a:rPr lang="en-US" dirty="0"/>
            </a:br>
            <a:r>
              <a:rPr lang="en-US" dirty="0"/>
              <a:t>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950478" y="4718502"/>
            <a:ext cx="2801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Lagrangian</a:t>
            </a:r>
            <a:r>
              <a:rPr lang="en-US" dirty="0">
                <a:solidFill>
                  <a:schemeClr val="accent2"/>
                </a:solidFill>
              </a:rPr>
              <a:t> form:</a:t>
            </a:r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429" y="4389405"/>
            <a:ext cx="7163942" cy="2097767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6583640" y="3541638"/>
            <a:ext cx="332961" cy="844826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8810768" y="4614590"/>
            <a:ext cx="2475480" cy="507741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199265" y="5688280"/>
            <a:ext cx="2935470" cy="672568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Gradient-based optimization based on AD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 </a:t>
            </a:r>
            <a:br>
              <a:rPr lang="en-US" dirty="0"/>
            </a:br>
            <a:r>
              <a:rPr lang="en-US" dirty="0" err="1"/>
              <a:t>NeuroMANCER</a:t>
            </a:r>
            <a:r>
              <a:rPr lang="en-US" dirty="0"/>
              <a:t> toolbox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26" y="1910033"/>
            <a:ext cx="5825192" cy="433965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dev_data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test_data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get_dataloaders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(samples)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sampled parameter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decision variable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decision variable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nm.MLP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'map’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parametric solution map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 = x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y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	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f.minimize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=Q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objective function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con_1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- y + p &lt;=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constraint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con_2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+ y + p &lt;=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   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constraint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objectives = [obj]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constraints = [con_1, con_2]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components = [map]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(objectives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constraints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Problem(components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differentiable optimization</a:t>
            </a:r>
            <a:b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=args.lr)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trainer = Trainer(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,train_data,dev_data,test_data,optimizer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096300D-5DBE-4C4B-BF09-5A9C3C0B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966" y="1910033"/>
            <a:ext cx="5187318" cy="151896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93F49-38D2-4E82-AA94-A135FF960D2C}"/>
              </a:ext>
            </a:extLst>
          </p:cNvPr>
          <p:cNvSpPr txBox="1"/>
          <p:nvPr/>
        </p:nvSpPr>
        <p:spPr>
          <a:xfrm>
            <a:off x="7081951" y="5660372"/>
            <a:ext cx="4656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>
                <a:latin typeface="Arial"/>
                <a:cs typeface="Arial"/>
                <a:hlinkClick r:id="rId4"/>
              </a:rPr>
              <a:t>https://github.com/pnnl/neuromancer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13" name="Picture 6" descr="PyTorch v1.0 release: Tensors and Dynamic neural networks in Python">
            <a:extLst>
              <a:ext uri="{FF2B5EF4-FFF2-40B4-BE49-F238E27FC236}">
                <a16:creationId xmlns:a16="http://schemas.microsoft.com/office/drawing/2014/main" id="{554E3E6E-3595-0BB9-B6F6-B12683A95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90" y="5195661"/>
            <a:ext cx="2181679" cy="43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E9ADAC-50C2-4C0B-A46A-7342F1A912D9}"/>
              </a:ext>
            </a:extLst>
          </p:cNvPr>
          <p:cNvSpPr txBox="1"/>
          <p:nvPr/>
        </p:nvSpPr>
        <p:spPr>
          <a:xfrm>
            <a:off x="6764821" y="3869562"/>
            <a:ext cx="5544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965" indent="-227965" algn="ctr"/>
            <a:r>
              <a:rPr lang="en-US" sz="1800" b="1" dirty="0"/>
              <a:t>Neural Modules with Adaptive Nonlinear Constraints and Efficient Regularizations</a:t>
            </a:r>
          </a:p>
        </p:txBody>
      </p:sp>
    </p:spTree>
    <p:extLst>
      <p:ext uri="{BB962C8B-B14F-4D97-AF65-F5344CB8AC3E}">
        <p14:creationId xmlns:p14="http://schemas.microsoft.com/office/powerpoint/2010/main" val="18144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32BD9-B9FF-49E6-A754-41803DA6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082AD-8D44-475A-92B1-CB1D1EF7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Differentiable Parametric Programming: Computational Graphs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1E1330-3F4A-4AAC-8264-7C5B16B8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00" y="2976292"/>
            <a:ext cx="4032136" cy="3633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92A81-FCA4-4891-A34E-80E946F7EC08}"/>
              </a:ext>
            </a:extLst>
          </p:cNvPr>
          <p:cNvSpPr txBox="1"/>
          <p:nvPr/>
        </p:nvSpPr>
        <p:spPr>
          <a:xfrm>
            <a:off x="7652751" y="1678720"/>
            <a:ext cx="3762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Parametric nonlinear programs</a:t>
            </a:r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22380BAC-8248-84AB-35C8-EC827E118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96" y="1481559"/>
            <a:ext cx="5151534" cy="150848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981379-CDD7-3E38-B070-39127BBD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918" y="4682506"/>
            <a:ext cx="682568" cy="25105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2C81313-D35E-4CC3-9202-DEEF59AC40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7" t="4479" r="23301"/>
          <a:stretch/>
        </p:blipFill>
        <p:spPr>
          <a:xfrm>
            <a:off x="6346128" y="3385346"/>
            <a:ext cx="2941984" cy="284538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3727090-B13B-4536-BA40-5907DF1BAF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73" t="4479" r="23995"/>
          <a:stretch/>
        </p:blipFill>
        <p:spPr>
          <a:xfrm>
            <a:off x="9304262" y="3381781"/>
            <a:ext cx="2697234" cy="285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348CF9-C376-439B-843C-D7D05A49BEA7}"/>
              </a:ext>
            </a:extLst>
          </p:cNvPr>
          <p:cNvSpPr txBox="1"/>
          <p:nvPr/>
        </p:nvSpPr>
        <p:spPr>
          <a:xfrm>
            <a:off x="6874933" y="2318872"/>
            <a:ext cx="5381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Orders of magnitude faster online solution compared to online optimization solvers (IPOPT). </a:t>
            </a:r>
          </a:p>
        </p:txBody>
      </p:sp>
    </p:spTree>
    <p:extLst>
      <p:ext uri="{BB962C8B-B14F-4D97-AF65-F5344CB8AC3E}">
        <p14:creationId xmlns:p14="http://schemas.microsoft.com/office/powerpoint/2010/main" val="358807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0BDE0-88C0-4F65-B27B-993CCB2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8877F-DABF-4993-B52F-A7316E0D4D6D}"/>
              </a:ext>
            </a:extLst>
          </p:cNvPr>
          <p:cNvSpPr/>
          <p:nvPr/>
        </p:nvSpPr>
        <p:spPr>
          <a:xfrm>
            <a:off x="877746" y="5621012"/>
            <a:ext cx="111618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 </a:t>
            </a:r>
          </a:p>
          <a:p>
            <a:r>
              <a:rPr lang="en-US" sz="1200" dirty="0">
                <a:hlinkClick r:id="rId3"/>
              </a:rPr>
              <a:t>https://arxiv.org/abs/2004.11184</a:t>
            </a:r>
            <a:r>
              <a:rPr lang="en-US" sz="1200" dirty="0"/>
              <a:t> </a:t>
            </a:r>
          </a:p>
          <a:p>
            <a:r>
              <a:rPr lang="en-US" sz="1200" dirty="0"/>
              <a:t>Jan Drgona, et al., </a:t>
            </a:r>
            <a:r>
              <a:rPr lang="en-US" sz="1200" b="1" dirty="0"/>
              <a:t>Differentiable Predictive Control: An MPC Alternative for Unknown Nonlinear Systems using Constrained Deep Learning </a:t>
            </a:r>
            <a:r>
              <a:rPr lang="en-US" sz="1200" dirty="0">
                <a:hlinkClick r:id="rId4"/>
              </a:rPr>
              <a:t>https://arxiv.org/abs/2011.03699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7F4861-02C0-48B2-8744-C537E7167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293" y="2521186"/>
            <a:ext cx="7811784" cy="2844917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3190F8C-622E-2B4E-B845-D3ACCA54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756" y="423605"/>
            <a:ext cx="9144000" cy="859495"/>
          </a:xfrm>
        </p:spPr>
        <p:txBody>
          <a:bodyPr lIns="0" anchor="b"/>
          <a:lstStyle/>
          <a:p>
            <a:r>
              <a:rPr lang="en-US" sz="2800" dirty="0"/>
              <a:t>Differentiable Predictive 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5C675C-E444-5D49-B14B-FFD316919928}"/>
              </a:ext>
            </a:extLst>
          </p:cNvPr>
          <p:cNvSpPr/>
          <p:nvPr/>
        </p:nvSpPr>
        <p:spPr>
          <a:xfrm>
            <a:off x="1091203" y="1822275"/>
            <a:ext cx="10759553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Constrained Model-based Policy Optimization for Parametric Optimal Control</a:t>
            </a:r>
          </a:p>
        </p:txBody>
      </p:sp>
    </p:spTree>
    <p:extLst>
      <p:ext uri="{BB962C8B-B14F-4D97-AF65-F5344CB8AC3E}">
        <p14:creationId xmlns:p14="http://schemas.microsoft.com/office/powerpoint/2010/main" val="251680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26193</TotalTime>
  <Words>1232</Words>
  <Application>Microsoft Office PowerPoint</Application>
  <PresentationFormat>Widescreen</PresentationFormat>
  <Paragraphs>167</Paragraphs>
  <Slides>16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Consolas</vt:lpstr>
      <vt:lpstr>Wingdings</vt:lpstr>
      <vt:lpstr>PNNL Light Theme</vt:lpstr>
      <vt:lpstr>1_PNNL Light Theme</vt:lpstr>
      <vt:lpstr>PNNL_Option_4</vt:lpstr>
      <vt:lpstr>1_PNNL_Option_4</vt:lpstr>
      <vt:lpstr>Differentiable Optimization as Lingua Franca for Scientific Machine Learning </vt:lpstr>
      <vt:lpstr>SciML Motivation and Aims</vt:lpstr>
      <vt:lpstr>Landscape of Optimization Methods </vt:lpstr>
      <vt:lpstr>Landscape of Optimization Methods </vt:lpstr>
      <vt:lpstr>Differentiable Parametric Programming: Generalization of PINNs</vt:lpstr>
      <vt:lpstr>Differentiable Parametric Programming: Generalization of PINNs</vt:lpstr>
      <vt:lpstr>Differentiable Parametric Programming:  NeuroMANCER toolbox</vt:lpstr>
      <vt:lpstr>Differentiable Parametric Programming: Computational Graphs</vt:lpstr>
      <vt:lpstr>Differentiable Predictive Control</vt:lpstr>
      <vt:lpstr> Learning to Stabilize Unstable System </vt:lpstr>
      <vt:lpstr>Dynamics of DPC Control Policy Learning </vt:lpstr>
      <vt:lpstr>Stochastic Differentiable Predictive Control</vt:lpstr>
      <vt:lpstr>Dynamics-Aware Economic Redispatch via Differentiable Predictive Control</vt:lpstr>
      <vt:lpstr>Conclusion</vt:lpstr>
      <vt:lpstr>Learning Stable Policies via Neural Lyapunov Differentiable Predictive Control </vt:lpstr>
      <vt:lpstr>Model Predictive Control vs Deep Reinforcement Learning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783</cp:revision>
  <cp:lastPrinted>2019-12-16T18:31:13Z</cp:lastPrinted>
  <dcterms:created xsi:type="dcterms:W3CDTF">2018-09-04T17:32:37Z</dcterms:created>
  <dcterms:modified xsi:type="dcterms:W3CDTF">2022-07-22T13:17:17Z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